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82" r:id="rId3"/>
    <p:sldId id="257" r:id="rId4"/>
    <p:sldId id="266" r:id="rId5"/>
    <p:sldId id="259" r:id="rId6"/>
    <p:sldId id="258" r:id="rId7"/>
    <p:sldId id="265" r:id="rId8"/>
    <p:sldId id="262" r:id="rId9"/>
    <p:sldId id="267" r:id="rId10"/>
    <p:sldId id="268" r:id="rId11"/>
    <p:sldId id="269" r:id="rId12"/>
    <p:sldId id="263" r:id="rId13"/>
    <p:sldId id="270" r:id="rId14"/>
    <p:sldId id="271" r:id="rId15"/>
    <p:sldId id="272" r:id="rId16"/>
    <p:sldId id="273" r:id="rId17"/>
    <p:sldId id="279" r:id="rId18"/>
    <p:sldId id="281" r:id="rId19"/>
    <p:sldId id="278" r:id="rId20"/>
    <p:sldId id="280" r:id="rId21"/>
    <p:sldId id="274" r:id="rId22"/>
    <p:sldId id="284" r:id="rId23"/>
    <p:sldId id="283" r:id="rId24"/>
    <p:sldId id="276" r:id="rId25"/>
    <p:sldId id="277" r:id="rId26"/>
    <p:sldId id="275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6133"/>
    <a:srgbClr val="FFFFFF"/>
    <a:srgbClr val="006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48" autoAdjust="0"/>
    <p:restoredTop sz="73224" autoAdjust="0"/>
  </p:normalViewPr>
  <p:slideViewPr>
    <p:cSldViewPr snapToGrid="0">
      <p:cViewPr varScale="1">
        <p:scale>
          <a:sx n="142" d="100"/>
          <a:sy n="142" d="100"/>
        </p:scale>
        <p:origin x="176" y="3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-776"/>
    </p:cViewPr>
  </p:sorterViewPr>
  <p:notesViewPr>
    <p:cSldViewPr snapToGrid="0" showGuides="1">
      <p:cViewPr varScale="1">
        <p:scale>
          <a:sx n="114" d="100"/>
          <a:sy n="114" d="100"/>
        </p:scale>
        <p:origin x="40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C7A188B-2D42-B040-A2A5-EC8F317BB3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A9FBFF-7655-BC40-98D1-EEEEEDF6A11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7CE0BF-B9A4-D542-BE52-29461928D894}" type="datetimeFigureOut">
              <a:rPr kumimoji="1" lang="zh-CN" altLang="en-US" smtClean="0"/>
              <a:t>2019/5/1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16216A-DFFA-7A48-BAE2-AF50B90643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65409BF-5FD0-2044-9E65-F32B153614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1C12A-0AE1-ED49-BCED-BC18CE1C84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49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4BB6F-993F-4068-B994-8BF707AA5F6B}" type="datetimeFigureOut">
              <a:rPr lang="zh-CN" altLang="en-US" smtClean="0"/>
              <a:t>2019/5/1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18A2-48F6-4283-A00A-7306B6936B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432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起始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2741624"/>
            <a:ext cx="9144000" cy="1374753"/>
          </a:xfrm>
        </p:spPr>
        <p:txBody>
          <a:bodyPr anchor="b"/>
          <a:lstStyle>
            <a:lvl1pPr algn="ctr">
              <a:defRPr sz="6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主标题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5326642" y="4422597"/>
            <a:ext cx="5446462" cy="422517"/>
          </a:xfrm>
        </p:spPr>
        <p:txBody>
          <a:bodyPr/>
          <a:lstStyle>
            <a:lvl1pPr marL="0" indent="0" algn="ctr"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副标题及作者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944770" y="6400493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6400"/>
                </a:solidFill>
                <a:latin typeface="+mj-ea"/>
                <a:ea typeface="+mj-ea"/>
              </a:defRPr>
            </a:lvl1pPr>
          </a:lstStyle>
          <a:p>
            <a:fld id="{0A86214A-2529-4C22-973B-C48F843C7E0D}" type="datetimeFigureOut">
              <a:rPr lang="zh-CN" altLang="en-US" smtClean="0"/>
              <a:pPr/>
              <a:t>2019/5/1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4712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/>
          <p:cNvSpPr>
            <a:spLocks noGrp="1"/>
          </p:cNvSpPr>
          <p:nvPr>
            <p:ph sz="quarter" idx="10"/>
          </p:nvPr>
        </p:nvSpPr>
        <p:spPr>
          <a:xfrm>
            <a:off x="464457" y="1014248"/>
            <a:ext cx="11234058" cy="5502666"/>
          </a:xfrm>
        </p:spPr>
        <p:txBody>
          <a:bodyPr/>
          <a:lstStyle>
            <a:lvl1pPr marL="228600" indent="-228600" algn="l" defTabSz="257168" rtl="0" eaLnBrk="1" fontAlgn="base" hangingPunct="1">
              <a:lnSpc>
                <a:spcPct val="150000"/>
              </a:lnSpc>
              <a:spcBef>
                <a:spcPct val="0"/>
              </a:spcBef>
              <a:spcAft>
                <a:spcPts val="339"/>
              </a:spcAft>
              <a:buClr>
                <a:srgbClr val="006400"/>
              </a:buClr>
              <a:buSzPct val="80000"/>
              <a:buFont typeface="Wingdings" panose="05000000000000000000" pitchFamily="2" charset="2"/>
              <a:buChar char="Ø"/>
              <a:defRPr lang="zh-CN" altLang="en-US" sz="2200" kern="1200" baseline="0" dirty="0" smtClean="0">
                <a:solidFill>
                  <a:srgbClr val="006400"/>
                </a:solidFill>
                <a:latin typeface="+mj-ea"/>
                <a:ea typeface="+mj-ea"/>
                <a:cs typeface="Arial"/>
              </a:defRPr>
            </a:lvl1pPr>
            <a:lvl2pPr algn="l" defTabSz="257168" rtl="0" eaLnBrk="1" fontAlgn="base" hangingPunct="1">
              <a:spcBef>
                <a:spcPct val="0"/>
              </a:spcBef>
              <a:spcAft>
                <a:spcPts val="339"/>
              </a:spcAft>
              <a:buClr>
                <a:srgbClr val="006400"/>
              </a:buClr>
              <a:buSzPct val="80000"/>
              <a:defRPr lang="zh-CN" altLang="en-US" sz="2200" kern="1200" baseline="0" dirty="0" smtClean="0">
                <a:solidFill>
                  <a:srgbClr val="006400"/>
                </a:solidFill>
                <a:latin typeface="+mn-lt"/>
                <a:ea typeface="+mn-ea"/>
                <a:cs typeface="Arial"/>
              </a:defRPr>
            </a:lvl2pPr>
            <a:lvl3pPr algn="l" defTabSz="257168" rtl="0" eaLnBrk="1" fontAlgn="base" hangingPunct="1">
              <a:spcBef>
                <a:spcPct val="0"/>
              </a:spcBef>
              <a:spcAft>
                <a:spcPts val="339"/>
              </a:spcAft>
              <a:buClr>
                <a:srgbClr val="5ED9FF"/>
              </a:buClr>
              <a:buSzPct val="80000"/>
              <a:defRPr lang="zh-CN" alt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</a:lstStyle>
          <a:p>
            <a:pPr lvl="0"/>
            <a:r>
              <a:rPr lang="zh-CN" altLang="en-US" dirty="0"/>
              <a:t>单击此处编辑母版文本样式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157129" y="176574"/>
            <a:ext cx="10515600" cy="592783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一级标题</a:t>
            </a:r>
          </a:p>
        </p:txBody>
      </p:sp>
    </p:spTree>
    <p:extLst>
      <p:ext uri="{BB962C8B-B14F-4D97-AF65-F5344CB8AC3E}">
        <p14:creationId xmlns:p14="http://schemas.microsoft.com/office/powerpoint/2010/main" val="2628429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7129" y="176574"/>
            <a:ext cx="10515600" cy="592783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一级标题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1" hasCustomPrompt="1"/>
          </p:nvPr>
        </p:nvSpPr>
        <p:spPr>
          <a:xfrm>
            <a:off x="276945" y="908717"/>
            <a:ext cx="7602538" cy="428625"/>
          </a:xfrm>
        </p:spPr>
        <p:txBody>
          <a:bodyPr/>
          <a:lstStyle>
            <a:lvl1pPr marL="0" indent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二级标题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464457" y="1476703"/>
            <a:ext cx="11234058" cy="5040211"/>
          </a:xfrm>
        </p:spPr>
        <p:txBody>
          <a:bodyPr/>
          <a:lstStyle>
            <a:lvl1pPr marL="228600" indent="-228600" algn="l" defTabSz="257168" rtl="0" eaLnBrk="1" fontAlgn="base" hangingPunct="1">
              <a:lnSpc>
                <a:spcPct val="150000"/>
              </a:lnSpc>
              <a:spcBef>
                <a:spcPct val="0"/>
              </a:spcBef>
              <a:spcAft>
                <a:spcPts val="339"/>
              </a:spcAft>
              <a:buClr>
                <a:srgbClr val="006400"/>
              </a:buClr>
              <a:buSzPct val="80000"/>
              <a:buFont typeface="Wingdings" panose="05000000000000000000" pitchFamily="2" charset="2"/>
              <a:buChar char="Ø"/>
              <a:defRPr lang="zh-CN" altLang="en-US" sz="2200" kern="1200" baseline="0" dirty="0" smtClean="0">
                <a:solidFill>
                  <a:srgbClr val="006400"/>
                </a:solidFill>
                <a:latin typeface="+mj-ea"/>
                <a:ea typeface="+mj-ea"/>
                <a:cs typeface="Arial"/>
              </a:defRPr>
            </a:lvl1pPr>
            <a:lvl2pPr algn="l" defTabSz="257168" rtl="0" eaLnBrk="1" fontAlgn="base" hangingPunct="1">
              <a:spcBef>
                <a:spcPct val="0"/>
              </a:spcBef>
              <a:spcAft>
                <a:spcPts val="339"/>
              </a:spcAft>
              <a:buClr>
                <a:srgbClr val="006400"/>
              </a:buClr>
              <a:buSzPct val="80000"/>
              <a:defRPr lang="zh-CN" alt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algn="l" defTabSz="257168" rtl="0" eaLnBrk="1" fontAlgn="base" hangingPunct="1">
              <a:spcBef>
                <a:spcPct val="0"/>
              </a:spcBef>
              <a:spcAft>
                <a:spcPts val="339"/>
              </a:spcAft>
              <a:buClr>
                <a:srgbClr val="5ED9FF"/>
              </a:buClr>
              <a:buSzPct val="80000"/>
              <a:defRPr lang="zh-CN" alt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</a:lstStyle>
          <a:p>
            <a:pPr lvl="0"/>
            <a:r>
              <a:rPr lang="zh-CN" altLang="en-US" dirty="0"/>
              <a:t>单击此处编辑母版文本样式</a:t>
            </a:r>
            <a:endParaRPr lang="en-US" altLang="zh-CN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20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再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2553998" y="2644170"/>
            <a:ext cx="70840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rgbClr val="006400"/>
                </a:solidFill>
              </a:rPr>
              <a:t>Thank</a:t>
            </a:r>
            <a:r>
              <a:rPr lang="zh-CN" altLang="en-US" sz="9600" dirty="0">
                <a:solidFill>
                  <a:srgbClr val="006400"/>
                </a:solidFill>
              </a:rPr>
              <a:t> </a:t>
            </a:r>
            <a:r>
              <a:rPr lang="en-US" altLang="zh-CN" sz="9600" dirty="0">
                <a:solidFill>
                  <a:srgbClr val="006400"/>
                </a:solidFill>
              </a:rPr>
              <a:t>you!</a:t>
            </a:r>
            <a:endParaRPr lang="zh-CN" altLang="en-US" sz="9600" dirty="0">
              <a:solidFill>
                <a:srgbClr val="006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326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9" name="图片 8" descr="图片包含 物体, 时钟&#10;&#10;&#10;&#10;自动生成的说明">
            <a:extLst>
              <a:ext uri="{FF2B5EF4-FFF2-40B4-BE49-F238E27FC236}">
                <a16:creationId xmlns:a16="http://schemas.microsoft.com/office/drawing/2014/main" id="{9A6E20A0-F2FE-F748-ACDD-E5DE41D4AFE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412" y="230187"/>
            <a:ext cx="3902656" cy="45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7746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Clr>
          <a:srgbClr val="006400"/>
        </a:buClr>
        <a:buNone/>
        <a:defRPr sz="4400" kern="1200">
          <a:solidFill>
            <a:srgbClr val="006400"/>
          </a:solidFill>
          <a:highlight>
            <a:srgbClr val="FFFFFF"/>
          </a:highlight>
          <a:latin typeface="+mj-ea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6400"/>
        </a:buClr>
        <a:buFont typeface="Arial" panose="020B0604020202020204" pitchFamily="34" charset="0"/>
        <a:buChar char="•"/>
        <a:defRPr sz="2800" kern="1200">
          <a:solidFill>
            <a:srgbClr val="006400"/>
          </a:solidFill>
          <a:latin typeface="+mj-ea"/>
          <a:ea typeface="+mj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6400"/>
        </a:buClr>
        <a:buFont typeface="Arial" panose="020B0604020202020204" pitchFamily="34" charset="0"/>
        <a:buChar char="•"/>
        <a:defRPr sz="2400" kern="1200">
          <a:solidFill>
            <a:srgbClr val="006400"/>
          </a:solidFill>
          <a:latin typeface="+mj-ea"/>
          <a:ea typeface="+mj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6400"/>
        </a:buClr>
        <a:buFont typeface="Arial" panose="020B0604020202020204" pitchFamily="34" charset="0"/>
        <a:buChar char="•"/>
        <a:defRPr sz="2000" kern="1200">
          <a:solidFill>
            <a:srgbClr val="006400"/>
          </a:solidFill>
          <a:latin typeface="+mj-ea"/>
          <a:ea typeface="+mj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6400"/>
        </a:buClr>
        <a:buFont typeface="Arial" panose="020B0604020202020204" pitchFamily="34" charset="0"/>
        <a:buChar char="•"/>
        <a:defRPr sz="1800" kern="1200">
          <a:solidFill>
            <a:srgbClr val="006400"/>
          </a:solidFill>
          <a:latin typeface="+mj-ea"/>
          <a:ea typeface="+mj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6400"/>
        </a:buClr>
        <a:buFont typeface="Arial" panose="020B0604020202020204" pitchFamily="34" charset="0"/>
        <a:buChar char="•"/>
        <a:defRPr sz="1800" kern="1200">
          <a:solidFill>
            <a:srgbClr val="006400"/>
          </a:solidFill>
          <a:latin typeface="+mj-ea"/>
          <a:ea typeface="+mj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codekata.com/" TargetMode="External"/><Relationship Id="rId2" Type="http://schemas.openxmlformats.org/officeDocument/2006/relationships/hyperlink" Target="https://cyber-dojo.org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codingdojo.org/kata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TDD</a:t>
            </a:r>
            <a:r>
              <a:rPr lang="zh-CN" altLang="en-US" dirty="0"/>
              <a:t> 训练营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谷中仁</a:t>
            </a:r>
          </a:p>
        </p:txBody>
      </p:sp>
    </p:spTree>
    <p:extLst>
      <p:ext uri="{BB962C8B-B14F-4D97-AF65-F5344CB8AC3E}">
        <p14:creationId xmlns:p14="http://schemas.microsoft.com/office/powerpoint/2010/main" val="2025875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F13F87-1EFA-8E44-938A-4089F7F7A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Why</a:t>
            </a:r>
            <a:r>
              <a:rPr kumimoji="1" lang="zh-CN" altLang="en-US" dirty="0"/>
              <a:t>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09DB1C-17BE-2A46-B647-0CA324180E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dirty="0"/>
              <a:t>TDD</a:t>
            </a:r>
            <a:r>
              <a:rPr kumimoji="1" lang="zh-CN" altLang="en-US" dirty="0"/>
              <a:t> 的好处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5BA5063-2A43-E246-BEC3-394D233090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10000"/>
          </a:bodyPr>
          <a:lstStyle/>
          <a:p>
            <a:r>
              <a:rPr lang="zh-CN" altLang="en-US" b="1" dirty="0"/>
              <a:t>降低开发者负担</a:t>
            </a:r>
            <a:br>
              <a:rPr lang="zh-CN" altLang="en-US" dirty="0"/>
            </a:br>
            <a:r>
              <a:rPr lang="zh-CN" altLang="en-US" dirty="0"/>
              <a:t>通过明确的流程，让我们一次只关注一个点，思维负担更小。</a:t>
            </a:r>
            <a:endParaRPr lang="en-US" altLang="zh-CN" dirty="0"/>
          </a:p>
          <a:p>
            <a:r>
              <a:rPr lang="zh-CN" altLang="en-US" b="1" dirty="0"/>
              <a:t>保护网</a:t>
            </a:r>
            <a:br>
              <a:rPr lang="zh-CN" altLang="en-US" dirty="0"/>
            </a:br>
            <a:r>
              <a:rPr lang="en-US" altLang="zh-CN" dirty="0"/>
              <a:t>TDD </a:t>
            </a:r>
            <a:r>
              <a:rPr lang="zh-CN" altLang="en-US" dirty="0"/>
              <a:t>的好处是覆盖完全的单元测试，对产品代码提供了一个保护网，让我们可以轻松</a:t>
            </a:r>
            <a:r>
              <a:rPr lang="zh-CN" altLang="en-US" b="1" dirty="0"/>
              <a:t>迎接需求变化</a:t>
            </a:r>
            <a:r>
              <a:rPr lang="zh-CN" altLang="en-US" dirty="0"/>
              <a:t>或</a:t>
            </a:r>
            <a:r>
              <a:rPr lang="zh-CN" altLang="en-US" b="1" dirty="0"/>
              <a:t>改善代码的设计</a:t>
            </a:r>
            <a:r>
              <a:rPr lang="zh-CN" altLang="en-US" dirty="0"/>
              <a:t>。所以如果你的项目需求稳定，一次性做完，后续没有任何改动的话，能享受到 </a:t>
            </a:r>
            <a:r>
              <a:rPr lang="en-US" altLang="zh-CN" dirty="0"/>
              <a:t>TDD </a:t>
            </a:r>
            <a:r>
              <a:rPr lang="zh-CN" altLang="en-US" dirty="0"/>
              <a:t>的好处就比较少了。</a:t>
            </a:r>
            <a:endParaRPr lang="en-US" altLang="zh-CN" dirty="0"/>
          </a:p>
          <a:p>
            <a:r>
              <a:rPr lang="zh-CN" altLang="en-US" b="1" dirty="0"/>
              <a:t>提前澄清需求</a:t>
            </a:r>
            <a:br>
              <a:rPr lang="zh-CN" altLang="en-US" dirty="0"/>
            </a:br>
            <a:r>
              <a:rPr lang="zh-CN" altLang="en-US" dirty="0"/>
              <a:t>先写测试可以帮助我们去思考需求，并提前澄清需求细节，而不是代码写到一半才发现不明确的需求。</a:t>
            </a:r>
            <a:endParaRPr lang="en-US" altLang="zh-CN" dirty="0"/>
          </a:p>
          <a:p>
            <a:r>
              <a:rPr lang="zh-CN" altLang="en-US" b="1" dirty="0"/>
              <a:t>快速反馈</a:t>
            </a:r>
            <a:br>
              <a:rPr lang="zh-CN" altLang="en-US" dirty="0"/>
            </a:br>
            <a:r>
              <a:rPr lang="zh-CN" altLang="en-US" dirty="0"/>
              <a:t>有很多人说 </a:t>
            </a:r>
            <a:r>
              <a:rPr lang="en-US" altLang="zh-CN" dirty="0"/>
              <a:t>TDD </a:t>
            </a:r>
            <a:r>
              <a:rPr lang="zh-CN" altLang="en-US" dirty="0"/>
              <a:t>时，我的代码量增加了，所以开发效率降低了。但是，如果没有单元测试，你就要手工测试，你要花很多时间去准备数据，启动应用，跳转界面等，反馈是很慢的。准确说，快速反馈是单元测试的好处。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1325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8DC47-AB91-F949-A554-321582A2D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" altLang="zh-CN" dirty="0"/>
              <a:t>TDD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2DE555-6A59-7742-BB91-6AF8E5E0A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8674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AAE655F4-B9DB-8A45-A4BC-6781B14F974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751700" y="979015"/>
            <a:ext cx="4688599" cy="4899970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C4534084-65C4-1842-8F2B-140B00C93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6523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C7F5C-A6F5-CB4E-A65D-72C6FA76F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BB0AC5-887C-4A4D-9AF4-08B3761342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基本流程：</a:t>
            </a:r>
            <a:r>
              <a:rPr lang="zh-CN" altLang="en-US" dirty="0"/>
              <a:t>红，绿，重构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073427-B752-7C48-A0AC-3A3CD7664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写一个测试用例</a:t>
            </a:r>
          </a:p>
          <a:p>
            <a:r>
              <a:rPr lang="zh-CN" altLang="en-US" dirty="0"/>
              <a:t>运行测试</a:t>
            </a:r>
          </a:p>
          <a:p>
            <a:r>
              <a:rPr lang="zh-CN" altLang="en-US" dirty="0"/>
              <a:t>写刚好能让测试通过的实现</a:t>
            </a:r>
          </a:p>
          <a:p>
            <a:r>
              <a:rPr lang="zh-CN" altLang="en-US" dirty="0"/>
              <a:t>运行测试</a:t>
            </a:r>
          </a:p>
          <a:p>
            <a:r>
              <a:rPr lang="zh-CN" altLang="en-US" dirty="0"/>
              <a:t>识别坏味道，用手法修改代码</a:t>
            </a:r>
          </a:p>
          <a:p>
            <a:r>
              <a:rPr lang="zh-CN" altLang="en-US" dirty="0"/>
              <a:t>运行测试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4512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C7F5C-A6F5-CB4E-A65D-72C6FA76F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BB0AC5-887C-4A4D-9AF4-08B3761342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三条规则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073427-B752-7C48-A0AC-3A3CD7664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除非是为了使一个失败的 </a:t>
            </a:r>
            <a:r>
              <a:rPr lang="en-US" altLang="zh-CN" dirty="0"/>
              <a:t>unit test </a:t>
            </a:r>
            <a:r>
              <a:rPr lang="zh-CN" altLang="en-US" dirty="0"/>
              <a:t>通过，否则不允许编写任何产品代码</a:t>
            </a:r>
          </a:p>
          <a:p>
            <a:r>
              <a:rPr lang="zh-CN" altLang="en-US" dirty="0"/>
              <a:t>在一个单元测试中，只允许编写刚好能够导致失败的内容（编译错误也算失败）</a:t>
            </a:r>
          </a:p>
          <a:p>
            <a:r>
              <a:rPr lang="zh-CN" altLang="en-US" dirty="0"/>
              <a:t>只允许编写刚好能够使一个失败的 </a:t>
            </a:r>
            <a:r>
              <a:rPr lang="en-US" altLang="zh-CN" dirty="0"/>
              <a:t>unit test </a:t>
            </a:r>
            <a:r>
              <a:rPr lang="zh-CN" altLang="en-US" dirty="0"/>
              <a:t>通过的产品代码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8757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C7F5C-A6F5-CB4E-A65D-72C6FA76F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BB0AC5-887C-4A4D-9AF4-08B3761342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三条原则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073427-B752-7C48-A0AC-3A3CD7664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除非是为了使一个失败的 </a:t>
            </a:r>
            <a:r>
              <a:rPr lang="en-US" altLang="zh-CN" dirty="0"/>
              <a:t>unit test </a:t>
            </a:r>
            <a:r>
              <a:rPr lang="zh-CN" altLang="en-US" dirty="0"/>
              <a:t>通过，否则不允许编写任何产品代码</a:t>
            </a:r>
          </a:p>
          <a:p>
            <a:r>
              <a:rPr lang="zh-CN" altLang="en-US" dirty="0"/>
              <a:t>在一个单元测试中，只允许编写刚好能够导致失败的内容（编译错误也算失败）</a:t>
            </a:r>
          </a:p>
          <a:p>
            <a:r>
              <a:rPr lang="zh-CN" altLang="en-US" dirty="0"/>
              <a:t>只允许编写刚好能够使一个失败的 </a:t>
            </a:r>
            <a:r>
              <a:rPr lang="en-US" altLang="zh-CN" dirty="0"/>
              <a:t>unit test </a:t>
            </a:r>
            <a:r>
              <a:rPr lang="zh-CN" altLang="en-US" dirty="0"/>
              <a:t>通过的产品代码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81112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C7F5C-A6F5-CB4E-A65D-72C6FA76F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BB0AC5-887C-4A4D-9AF4-08B3761342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单元测试编写的原则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073427-B752-7C48-A0AC-3A3CD7664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简单，只测试一个需求</a:t>
            </a:r>
          </a:p>
          <a:p>
            <a:r>
              <a:rPr lang="zh-CN" altLang="en-US" dirty="0"/>
              <a:t>符合 </a:t>
            </a:r>
            <a:r>
              <a:rPr lang="en" altLang="zh-CN" dirty="0"/>
              <a:t>Given-When-Then </a:t>
            </a:r>
            <a:r>
              <a:rPr lang="zh-CN" altLang="en-US" dirty="0"/>
              <a:t>格式</a:t>
            </a:r>
          </a:p>
          <a:p>
            <a:r>
              <a:rPr lang="zh-CN" altLang="en-US" dirty="0"/>
              <a:t>速度快</a:t>
            </a:r>
          </a:p>
          <a:p>
            <a:r>
              <a:rPr lang="zh-CN" altLang="en-US" dirty="0"/>
              <a:t>包含断言</a:t>
            </a:r>
          </a:p>
          <a:p>
            <a:r>
              <a:rPr lang="zh-CN" altLang="en-US" dirty="0"/>
              <a:t>可以重复执行</a:t>
            </a:r>
          </a:p>
          <a:p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E07BF7-F3FA-5E4C-B840-0C6926B9E94D}"/>
              </a:ext>
            </a:extLst>
          </p:cNvPr>
          <p:cNvSpPr txBox="1"/>
          <p:nvPr/>
        </p:nvSpPr>
        <p:spPr>
          <a:xfrm>
            <a:off x="4324172" y="4426722"/>
            <a:ext cx="74775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 err="1">
                <a:solidFill>
                  <a:srgbClr val="006400"/>
                </a:solidFill>
              </a:rPr>
              <a:t>E.g</a:t>
            </a:r>
            <a:r>
              <a:rPr kumimoji="1" lang="en-US" altLang="zh-CN" sz="4000" dirty="0">
                <a:solidFill>
                  <a:srgbClr val="006400"/>
                </a:solidFill>
              </a:rPr>
              <a:t>:</a:t>
            </a:r>
            <a:r>
              <a:rPr kumimoji="1" lang="zh-CN" altLang="en-US" sz="4000" dirty="0">
                <a:solidFill>
                  <a:srgbClr val="006400"/>
                </a:solidFill>
              </a:rPr>
              <a:t> </a:t>
            </a:r>
            <a:r>
              <a:rPr kumimoji="1" lang="en-US" altLang="zh-CN" sz="4000" dirty="0">
                <a:solidFill>
                  <a:srgbClr val="006400"/>
                </a:solidFill>
              </a:rPr>
              <a:t>expect(sum(1,</a:t>
            </a:r>
            <a:r>
              <a:rPr kumimoji="1" lang="zh-CN" altLang="en-US" sz="4000" dirty="0">
                <a:solidFill>
                  <a:srgbClr val="006400"/>
                </a:solidFill>
              </a:rPr>
              <a:t> </a:t>
            </a:r>
            <a:r>
              <a:rPr kumimoji="1" lang="en-US" altLang="zh-CN" sz="4000" dirty="0">
                <a:solidFill>
                  <a:srgbClr val="006400"/>
                </a:solidFill>
              </a:rPr>
              <a:t>1)).</a:t>
            </a:r>
            <a:r>
              <a:rPr kumimoji="1" lang="en-US" altLang="zh-CN" sz="4000" dirty="0" err="1">
                <a:solidFill>
                  <a:srgbClr val="006400"/>
                </a:solidFill>
              </a:rPr>
              <a:t>toBe</a:t>
            </a:r>
            <a:r>
              <a:rPr kumimoji="1" lang="en-US" altLang="zh-CN" sz="4000" dirty="0">
                <a:solidFill>
                  <a:srgbClr val="006400"/>
                </a:solidFill>
              </a:rPr>
              <a:t>(2)</a:t>
            </a:r>
            <a:endParaRPr kumimoji="1" lang="zh-CN" altLang="en-US" sz="4000" dirty="0">
              <a:solidFill>
                <a:srgbClr val="006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369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8DC47-AB91-F949-A554-321582A2D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4.</a:t>
            </a:r>
            <a:r>
              <a:rPr kumimoji="1" lang="zh-CN" altLang="en-US" dirty="0"/>
              <a:t> </a:t>
            </a:r>
            <a:r>
              <a:rPr kumimoji="1" lang="en-US" altLang="zh-CN" dirty="0"/>
              <a:t>Demo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Practice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2DE555-6A59-7742-BB91-6AF8E5E0A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52531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66B38A-3B2B-3642-8006-3DC26662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4.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Demo+Pratice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C48A90-AD62-684A-BCA3-A2CB2D9142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开发环境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6AE37C-1525-2B4F-8761-44BEEC89276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0B6133"/>
                </a:solidFill>
              </a:rPr>
              <a:t>NodeJS</a:t>
            </a:r>
          </a:p>
          <a:p>
            <a:r>
              <a:rPr lang="en-US" altLang="zh-CN" dirty="0">
                <a:solidFill>
                  <a:srgbClr val="0B6133"/>
                </a:solidFill>
              </a:rPr>
              <a:t>Jest</a:t>
            </a:r>
          </a:p>
          <a:p>
            <a:r>
              <a:rPr lang="en" altLang="zh-CN" dirty="0">
                <a:solidFill>
                  <a:srgbClr val="0B6133"/>
                </a:solidFill>
              </a:rPr>
              <a:t>Parcel</a:t>
            </a:r>
          </a:p>
          <a:p>
            <a:r>
              <a:rPr kumimoji="1" lang="en-US" altLang="zh-CN" dirty="0">
                <a:solidFill>
                  <a:srgbClr val="0B6133"/>
                </a:solidFill>
              </a:rPr>
              <a:t>Timer</a:t>
            </a:r>
          </a:p>
          <a:p>
            <a:pPr lvl="1"/>
            <a:r>
              <a:rPr kumimoji="1" lang="en" altLang="zh-CN" dirty="0">
                <a:solidFill>
                  <a:srgbClr val="0B6133"/>
                </a:solidFill>
              </a:rPr>
              <a:t>Tomato work method</a:t>
            </a:r>
            <a:endParaRPr kumimoji="1" lang="zh-CN" altLang="en-US" dirty="0">
              <a:solidFill>
                <a:srgbClr val="0B6133"/>
              </a:solidFill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FE48F65-473D-5949-9D86-AD2FF6BBAD33}"/>
              </a:ext>
            </a:extLst>
          </p:cNvPr>
          <p:cNvGrpSpPr/>
          <p:nvPr/>
        </p:nvGrpSpPr>
        <p:grpSpPr>
          <a:xfrm>
            <a:off x="8785789" y="1223096"/>
            <a:ext cx="2093008" cy="2212847"/>
            <a:chOff x="7879483" y="2251743"/>
            <a:chExt cx="2093008" cy="2212847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250AE40-A2CE-D04C-9E62-9D6438A6D1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79483" y="2251743"/>
              <a:ext cx="2093008" cy="2093008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FBDAD43-9193-F640-AB84-D240DC349DF9}"/>
                </a:ext>
              </a:extLst>
            </p:cNvPr>
            <p:cNvSpPr txBox="1"/>
            <p:nvPr/>
          </p:nvSpPr>
          <p:spPr>
            <a:xfrm>
              <a:off x="8605615" y="4095258"/>
              <a:ext cx="8386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006400"/>
                  </a:solidFill>
                </a:rPr>
                <a:t>Parcel</a:t>
              </a:r>
              <a:endParaRPr kumimoji="1" lang="zh-CN" altLang="en-US" dirty="0">
                <a:solidFill>
                  <a:srgbClr val="006400"/>
                </a:solidFill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5F194D5F-EC45-5349-857E-22EF4BCF0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043" y="3505624"/>
            <a:ext cx="5180754" cy="3175802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24704F60-B0B9-2540-AF52-15ACE063DBCF}"/>
              </a:ext>
            </a:extLst>
          </p:cNvPr>
          <p:cNvGrpSpPr/>
          <p:nvPr/>
        </p:nvGrpSpPr>
        <p:grpSpPr>
          <a:xfrm>
            <a:off x="4865202" y="1542506"/>
            <a:ext cx="3920587" cy="1928278"/>
            <a:chOff x="4865202" y="1542506"/>
            <a:chExt cx="3920587" cy="1928278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483D5D58-0C13-E64F-B6DD-63F9C1F10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65202" y="1542506"/>
              <a:ext cx="3920587" cy="1609445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D568FA7-4748-6344-9FCB-E29697AC045D}"/>
                </a:ext>
              </a:extLst>
            </p:cNvPr>
            <p:cNvSpPr txBox="1"/>
            <p:nvPr/>
          </p:nvSpPr>
          <p:spPr>
            <a:xfrm>
              <a:off x="6521565" y="3101452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>
                  <a:solidFill>
                    <a:srgbClr val="006400"/>
                  </a:solidFill>
                </a:rPr>
                <a:t>Jest</a:t>
              </a:r>
              <a:endParaRPr kumimoji="1" lang="zh-CN" altLang="en-US" dirty="0">
                <a:solidFill>
                  <a:srgbClr val="0064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2096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529641-F35E-7F4A-A04E-B58D20F24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4.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Demo+Pratice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6A96C2-D026-504D-804C-EA860E3262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dirty="0"/>
              <a:t>Sum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09F068-47C2-4045-B74F-7C50F56E824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5BF5972-47B9-494B-B353-B7D8CAFBA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3788" y="1638168"/>
            <a:ext cx="5207433" cy="448916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BBB26A1-C167-7A4B-A462-F2F14DFF7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57" y="2714108"/>
            <a:ext cx="53721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66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70F2158-A70F-F641-9B22-A50C03313D8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55" y="844394"/>
            <a:ext cx="9127774" cy="5468961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AD6FA092-9BF6-6846-BCC3-F5AA69A6F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9788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529641-F35E-7F4A-A04E-B58D20F24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4.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Demo+Pratice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6A96C2-D026-504D-804C-EA860E3262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dirty="0" err="1"/>
              <a:t>FizzBuzz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09F068-47C2-4045-B74F-7C50F56E824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A507CB8-CDD7-E345-94B1-210092906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2973" y="789100"/>
            <a:ext cx="4224839" cy="589232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E9C972F-AAC0-F446-9D91-DD0556C03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945" y="1682025"/>
            <a:ext cx="6395141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753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8DC47-AB91-F949-A554-321582A2D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Resources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2DE555-6A59-7742-BB91-6AF8E5E0A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43864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290BDC-8280-6A44-843C-B3B31B4EB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 </a:t>
            </a:r>
            <a:r>
              <a:rPr lang="en" altLang="zh-CN" dirty="0"/>
              <a:t>Resources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D816CC-7B30-924E-916B-1D0D9B5AEA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dirty="0"/>
              <a:t>Books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Article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96510C-80E1-274E-9A4A-B446377C72B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" altLang="zh-CN" dirty="0"/>
              <a:t>《</a:t>
            </a:r>
            <a:r>
              <a:rPr lang="zh-CN" altLang="en" dirty="0"/>
              <a:t>有效</a:t>
            </a:r>
            <a:r>
              <a:rPr lang="zh-CN" altLang="en-US" dirty="0"/>
              <a:t>的单元测试</a:t>
            </a:r>
            <a:r>
              <a:rPr lang="en" altLang="zh-CN" dirty="0"/>
              <a:t>》</a:t>
            </a:r>
          </a:p>
          <a:p>
            <a:r>
              <a:rPr lang="en" altLang="zh-CN" dirty="0"/>
              <a:t>《</a:t>
            </a:r>
            <a:r>
              <a:rPr lang="zh-CN" altLang="en-US" dirty="0"/>
              <a:t>代码整洁之道</a:t>
            </a:r>
            <a:r>
              <a:rPr lang="en" altLang="zh-CN" dirty="0"/>
              <a:t>》</a:t>
            </a:r>
          </a:p>
          <a:p>
            <a:r>
              <a:rPr lang="en" altLang="zh-CN" dirty="0"/>
              <a:t>《</a:t>
            </a:r>
            <a:r>
              <a:rPr lang="zh-CN" altLang="en-US" dirty="0"/>
              <a:t>重构</a:t>
            </a:r>
            <a:r>
              <a:rPr lang="en" altLang="zh-CN" dirty="0"/>
              <a:t>》</a:t>
            </a:r>
          </a:p>
          <a:p>
            <a:r>
              <a:rPr lang="en" altLang="zh-CN" dirty="0"/>
              <a:t>《Test-Driven Development by Example》</a:t>
            </a:r>
          </a:p>
          <a:p>
            <a:r>
              <a:rPr lang="en" altLang="zh-CN" dirty="0"/>
              <a:t> 《Growing Object-Oriented Software, Guided by Tests》</a:t>
            </a:r>
            <a:endParaRPr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82497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43A6EA-DB1E-EE49-B9AD-093C33347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5.</a:t>
            </a:r>
            <a:r>
              <a:rPr kumimoji="1" lang="zh-CN" altLang="en-US" dirty="0"/>
              <a:t> </a:t>
            </a:r>
            <a:r>
              <a:rPr lang="en" altLang="zh-CN" dirty="0"/>
              <a:t>Resources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D36ABE-3D41-364B-8211-05AA3EA849B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dirty="0"/>
              <a:t>Code</a:t>
            </a:r>
            <a:r>
              <a:rPr kumimoji="1" lang="zh-CN" altLang="en-US" dirty="0"/>
              <a:t> </a:t>
            </a:r>
            <a:r>
              <a:rPr kumimoji="1" lang="en-US" altLang="zh-CN" dirty="0"/>
              <a:t>kata</a:t>
            </a:r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3CFEAF-F415-2141-9916-1D9876DD405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" altLang="zh-CN" dirty="0">
                <a:hlinkClick r:id="rId2"/>
              </a:rPr>
              <a:t>https://cyber-dojo.org/</a:t>
            </a:r>
            <a:endParaRPr lang="en" altLang="zh-CN" dirty="0">
              <a:hlinkClick r:id="rId3"/>
            </a:endParaRPr>
          </a:p>
          <a:p>
            <a:r>
              <a:rPr lang="en" altLang="zh-CN" dirty="0">
                <a:hlinkClick r:id="rId3"/>
              </a:rPr>
              <a:t>http://codekata.com/</a:t>
            </a:r>
            <a:endParaRPr lang="en" altLang="zh-CN" dirty="0"/>
          </a:p>
          <a:p>
            <a:r>
              <a:rPr lang="en" altLang="zh-CN" dirty="0">
                <a:hlinkClick r:id="rId4"/>
              </a:rPr>
              <a:t>http://codingdojo.org/kata/</a:t>
            </a:r>
            <a:endParaRPr lang="e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392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8DC47-AB91-F949-A554-321582A2D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6.</a:t>
            </a:r>
            <a:r>
              <a:rPr kumimoji="1" lang="zh-CN" altLang="en-US" dirty="0"/>
              <a:t> </a:t>
            </a:r>
            <a:r>
              <a:rPr kumimoji="1" lang="en-US" altLang="zh-CN" dirty="0"/>
              <a:t>Q&amp;A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2DE555-6A59-7742-BB91-6AF8E5E0A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571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F27A611-3743-504E-9C22-693DC8BEF84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What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" altLang="zh-CN" sz="2400" dirty="0"/>
              <a:t>TDD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Why</a:t>
            </a:r>
            <a:r>
              <a:rPr lang="zh-CN" altLang="en-US" sz="2400" dirty="0"/>
              <a:t> </a:t>
            </a:r>
            <a:r>
              <a:rPr lang="en" altLang="zh-CN" sz="2400" dirty="0"/>
              <a:t>TDD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How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" altLang="zh-CN" sz="2400" dirty="0"/>
              <a:t>TDD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Demo</a:t>
            </a:r>
            <a:r>
              <a:rPr lang="zh-CN" altLang="en-US" sz="2400" dirty="0"/>
              <a:t> </a:t>
            </a:r>
            <a:r>
              <a:rPr lang="en-US" altLang="zh-CN" sz="2400" dirty="0"/>
              <a:t>+</a:t>
            </a:r>
            <a:r>
              <a:rPr lang="zh-CN" altLang="en-US" sz="2400"/>
              <a:t> </a:t>
            </a:r>
            <a:r>
              <a:rPr lang="en-US" altLang="zh-CN" sz="2400"/>
              <a:t>Practice</a:t>
            </a:r>
            <a:endParaRPr lang="en" altLang="zh-CN" sz="2400" dirty="0"/>
          </a:p>
          <a:p>
            <a:pPr marL="514350" indent="-514350">
              <a:buFont typeface="+mj-lt"/>
              <a:buAutoNum type="arabicPeriod"/>
            </a:pPr>
            <a:r>
              <a:rPr lang="en" altLang="zh-CN" sz="2400" dirty="0"/>
              <a:t>Resources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Q&amp;A</a:t>
            </a:r>
            <a:endParaRPr lang="en" altLang="zh-CN" sz="2400" dirty="0"/>
          </a:p>
          <a:p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4515C58-68F7-8241-8320-5D74BAEF4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6.</a:t>
            </a:r>
            <a:r>
              <a:rPr kumimoji="1" lang="zh-CN" altLang="en-US" dirty="0"/>
              <a:t> </a:t>
            </a:r>
            <a:r>
              <a:rPr kumimoji="1" lang="en-US" altLang="zh-CN" dirty="0"/>
              <a:t>Summary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27263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269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F27A611-3743-504E-9C22-693DC8BEF84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What</a:t>
            </a:r>
            <a:r>
              <a:rPr lang="zh-CN" altLang="en-US" sz="2400" dirty="0"/>
              <a:t> </a:t>
            </a:r>
            <a:r>
              <a:rPr lang="en-US" altLang="zh-CN" sz="2400" dirty="0"/>
              <a:t>is</a:t>
            </a:r>
            <a:r>
              <a:rPr lang="zh-CN" altLang="en-US" sz="2400" dirty="0"/>
              <a:t> </a:t>
            </a:r>
            <a:r>
              <a:rPr lang="en" altLang="zh-CN" sz="2400" dirty="0"/>
              <a:t>TDD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Why</a:t>
            </a:r>
            <a:r>
              <a:rPr lang="zh-CN" altLang="en-US" sz="2400" dirty="0"/>
              <a:t> </a:t>
            </a:r>
            <a:r>
              <a:rPr lang="en" altLang="zh-CN" sz="2400" dirty="0"/>
              <a:t>TDD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How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" altLang="zh-CN" sz="2400" dirty="0"/>
              <a:t>TDD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Demo</a:t>
            </a:r>
            <a:r>
              <a:rPr lang="zh-CN" altLang="en-US" sz="2400" dirty="0"/>
              <a:t> </a:t>
            </a:r>
            <a:r>
              <a:rPr lang="en-US" altLang="zh-CN" sz="2400" dirty="0"/>
              <a:t>+</a:t>
            </a:r>
            <a:r>
              <a:rPr lang="zh-CN" altLang="en-US" sz="2400" dirty="0"/>
              <a:t> </a:t>
            </a:r>
            <a:r>
              <a:rPr lang="en-US" altLang="zh-CN" sz="2400" dirty="0"/>
              <a:t>Practice</a:t>
            </a:r>
            <a:endParaRPr lang="en" altLang="zh-CN" sz="2400" dirty="0"/>
          </a:p>
          <a:p>
            <a:pPr marL="514350" indent="-514350">
              <a:buFont typeface="+mj-lt"/>
              <a:buAutoNum type="arabicPeriod"/>
            </a:pPr>
            <a:r>
              <a:rPr lang="en" altLang="zh-CN" sz="2400" dirty="0"/>
              <a:t>Resources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Q&amp;A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Summary</a:t>
            </a:r>
            <a:endParaRPr lang="en" altLang="zh-CN" sz="2400" dirty="0"/>
          </a:p>
          <a:p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4515C58-68F7-8241-8320-5D74BAEF4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Content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2073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8DC47-AB91-F949-A554-321582A2D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" altLang="zh-CN" dirty="0"/>
              <a:t>TDD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2DE555-6A59-7742-BB91-6AF8E5E0A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9740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4DA0B0B-7653-D941-9E12-6E1119A3289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846" y="769357"/>
            <a:ext cx="10090307" cy="5923663"/>
          </a:xfr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00799CAE-6331-F849-9668-BE80A38BE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什么是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9999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68D09BB-0FD5-E345-AD5F-7FB1C2B9400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TDD </a:t>
            </a:r>
            <a:r>
              <a:rPr lang="zh-CN" altLang="en-US" dirty="0"/>
              <a:t>是敏捷开发中的一项核心实践和技术，也是一种设计方法论。</a:t>
            </a:r>
            <a:r>
              <a:rPr lang="en-US" altLang="zh-CN" dirty="0"/>
              <a:t>TDD</a:t>
            </a:r>
            <a:r>
              <a:rPr lang="zh-CN" altLang="en-US" dirty="0"/>
              <a:t> 的原理是在开发功能代码之前，先编写单元测试用例代码，测试代码确定需要编写什么产品代码。</a:t>
            </a:r>
            <a:r>
              <a:rPr lang="en-US" altLang="zh-CN" dirty="0"/>
              <a:t>TDD </a:t>
            </a:r>
            <a:r>
              <a:rPr lang="zh-CN" altLang="en-US" dirty="0"/>
              <a:t>是 </a:t>
            </a:r>
            <a:r>
              <a:rPr lang="en-US" altLang="zh-CN" dirty="0"/>
              <a:t>XP</a:t>
            </a:r>
            <a:r>
              <a:rPr lang="zh-CN" altLang="en-US" dirty="0"/>
              <a:t>（</a:t>
            </a:r>
            <a:r>
              <a:rPr lang="en-US" altLang="zh-CN" dirty="0"/>
              <a:t>Extreme Programming</a:t>
            </a:r>
            <a:r>
              <a:rPr lang="zh-CN" altLang="en-US" dirty="0"/>
              <a:t>）的核心实践。它的主要推动者是 </a:t>
            </a:r>
            <a:r>
              <a:rPr lang="en-US" altLang="zh-CN" dirty="0"/>
              <a:t>Kent Beck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kumimoji="1" lang="en-US" altLang="zh-CN" dirty="0"/>
          </a:p>
          <a:p>
            <a:r>
              <a:rPr lang="en" altLang="zh-CN" dirty="0"/>
              <a:t>TDD </a:t>
            </a:r>
            <a:r>
              <a:rPr lang="zh-CN" altLang="en-US" dirty="0"/>
              <a:t>有广义和狭义之分</a:t>
            </a:r>
            <a:endParaRPr lang="en-US" altLang="zh-CN" dirty="0"/>
          </a:p>
          <a:p>
            <a:pPr lvl="1"/>
            <a:r>
              <a:rPr lang="zh-CN" altLang="en-US" dirty="0"/>
              <a:t>常说的是狭义的 </a:t>
            </a:r>
            <a:r>
              <a:rPr lang="en" altLang="zh-CN" dirty="0"/>
              <a:t>TDD</a:t>
            </a:r>
            <a:r>
              <a:rPr lang="zh-CN" altLang="en" dirty="0"/>
              <a:t>，</a:t>
            </a:r>
            <a:r>
              <a:rPr lang="zh-CN" altLang="en-US" dirty="0"/>
              <a:t>也就是 </a:t>
            </a:r>
            <a:r>
              <a:rPr lang="en" altLang="zh-CN" dirty="0"/>
              <a:t>UTDD</a:t>
            </a:r>
            <a:r>
              <a:rPr lang="zh-CN" altLang="en" dirty="0"/>
              <a:t>（</a:t>
            </a:r>
            <a:r>
              <a:rPr lang="en" altLang="zh-CN" dirty="0"/>
              <a:t>Unit Test Driven Development</a:t>
            </a:r>
            <a:r>
              <a:rPr lang="zh-CN" altLang="en" dirty="0"/>
              <a:t>）。</a:t>
            </a:r>
            <a:endParaRPr lang="en-US" altLang="zh-CN" dirty="0"/>
          </a:p>
          <a:p>
            <a:pPr lvl="1"/>
            <a:r>
              <a:rPr lang="zh-CN" altLang="en-US" dirty="0"/>
              <a:t>广义的 </a:t>
            </a:r>
            <a:r>
              <a:rPr lang="en" altLang="zh-CN" dirty="0"/>
              <a:t>TDD </a:t>
            </a:r>
            <a:r>
              <a:rPr lang="zh-CN" altLang="en-US" dirty="0"/>
              <a:t>是 </a:t>
            </a:r>
            <a:r>
              <a:rPr lang="en" altLang="zh-CN" dirty="0"/>
              <a:t>ATDD</a:t>
            </a:r>
            <a:r>
              <a:rPr lang="zh-CN" altLang="en" dirty="0"/>
              <a:t>（</a:t>
            </a:r>
            <a:r>
              <a:rPr lang="en" altLang="zh-CN" dirty="0"/>
              <a:t>Acceptance Test Driven Development</a:t>
            </a:r>
            <a:r>
              <a:rPr lang="zh-CN" altLang="en" dirty="0"/>
              <a:t>），</a:t>
            </a:r>
            <a:r>
              <a:rPr lang="zh-CN" altLang="en-US" dirty="0"/>
              <a:t>包括 </a:t>
            </a:r>
            <a:r>
              <a:rPr lang="en" altLang="zh-CN" dirty="0"/>
              <a:t>BDD</a:t>
            </a:r>
            <a:r>
              <a:rPr lang="zh-CN" altLang="en" dirty="0"/>
              <a:t>（</a:t>
            </a:r>
            <a:r>
              <a:rPr lang="en" altLang="zh-CN" dirty="0"/>
              <a:t>Behavior Driven Development</a:t>
            </a:r>
            <a:r>
              <a:rPr lang="zh-CN" altLang="en" dirty="0"/>
              <a:t>）</a:t>
            </a:r>
            <a:r>
              <a:rPr lang="zh-CN" altLang="en-US" dirty="0"/>
              <a:t>和 </a:t>
            </a:r>
            <a:r>
              <a:rPr lang="en" altLang="zh-CN" dirty="0"/>
              <a:t>Consumer-Driven Contracts Development </a:t>
            </a:r>
            <a:r>
              <a:rPr lang="zh-CN" altLang="en-US" dirty="0"/>
              <a:t>等。</a:t>
            </a:r>
          </a:p>
          <a:p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FA67F0C3-294F-F241-A2C4-C438D8220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什么是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0948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8DC47-AB91-F949-A554-321582A2DD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" altLang="zh-CN" dirty="0"/>
              <a:t>TDD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2DE555-6A59-7742-BB91-6AF8E5E0A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5405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EB71204-B1E8-E440-BBF2-2482C79F2CB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4534084-65C4-1842-8F2B-140B00C93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Why</a:t>
            </a:r>
            <a:r>
              <a:rPr kumimoji="1" lang="zh-CN" altLang="en-US" dirty="0"/>
              <a:t>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83636D3-6018-DB4A-82BC-D4A7969E2699}"/>
              </a:ext>
            </a:extLst>
          </p:cNvPr>
          <p:cNvSpPr txBox="1"/>
          <p:nvPr/>
        </p:nvSpPr>
        <p:spPr>
          <a:xfrm>
            <a:off x="464457" y="3170489"/>
            <a:ext cx="112340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006400"/>
                </a:solidFill>
              </a:rPr>
              <a:t>传统编码方式 </a:t>
            </a:r>
            <a:r>
              <a:rPr lang="en-US" altLang="zh-CN" sz="6000" b="1" dirty="0">
                <a:solidFill>
                  <a:srgbClr val="006400"/>
                </a:solidFill>
              </a:rPr>
              <a:t>VS TDD </a:t>
            </a:r>
            <a:r>
              <a:rPr lang="zh-CN" altLang="en-US" sz="6000" b="1" dirty="0">
                <a:solidFill>
                  <a:srgbClr val="006400"/>
                </a:solidFill>
              </a:rPr>
              <a:t>编码方式</a:t>
            </a:r>
          </a:p>
        </p:txBody>
      </p:sp>
    </p:spTree>
    <p:extLst>
      <p:ext uri="{BB962C8B-B14F-4D97-AF65-F5344CB8AC3E}">
        <p14:creationId xmlns:p14="http://schemas.microsoft.com/office/powerpoint/2010/main" val="2567869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7EA849-87D2-9A49-96DF-001D135CC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Why</a:t>
            </a:r>
            <a:r>
              <a:rPr kumimoji="1" lang="zh-CN" altLang="en-US" dirty="0"/>
              <a:t> </a:t>
            </a:r>
            <a:r>
              <a:rPr kumimoji="1" lang="en-US" altLang="zh-CN" dirty="0"/>
              <a:t>TDD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BAB0FB-230D-F546-87D8-2844BB24E8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传统编码方式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TDD</a:t>
            </a:r>
            <a:r>
              <a:rPr kumimoji="1" lang="zh-CN" altLang="en-US" dirty="0"/>
              <a:t> 编码方式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705280-54B3-C746-B3DB-50937EABCBC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1204" y="1476703"/>
            <a:ext cx="5218496" cy="5204723"/>
          </a:xfrm>
          <a:ln>
            <a:solidFill>
              <a:srgbClr val="006400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需求分析，想不清楚细节，管他呢，先开始写</a:t>
            </a:r>
            <a:endParaRPr lang="en-US" altLang="zh-CN" dirty="0">
              <a:solidFill>
                <a:srgbClr val="7030A0"/>
              </a:solidFill>
            </a:endParaRPr>
          </a:p>
          <a:p>
            <a:r>
              <a:rPr lang="zh-CN" altLang="en-US" dirty="0">
                <a:solidFill>
                  <a:srgbClr val="7030A0"/>
                </a:solidFill>
              </a:rPr>
              <a:t> 发现需求细节不明确，去跟业务人员确认</a:t>
            </a:r>
            <a:endParaRPr lang="en-US" altLang="zh-CN" dirty="0">
              <a:solidFill>
                <a:srgbClr val="7030A0"/>
              </a:solidFill>
            </a:endParaRPr>
          </a:p>
          <a:p>
            <a:r>
              <a:rPr lang="zh-CN" altLang="en-US" dirty="0">
                <a:solidFill>
                  <a:srgbClr val="7030A0"/>
                </a:solidFill>
              </a:rPr>
              <a:t> 确认好几次终于写完所有逻辑</a:t>
            </a:r>
            <a:endParaRPr lang="en-US" altLang="zh-CN" dirty="0">
              <a:solidFill>
                <a:srgbClr val="7030A0"/>
              </a:solidFill>
            </a:endParaRPr>
          </a:p>
          <a:p>
            <a:r>
              <a:rPr lang="zh-CN" altLang="en-US" dirty="0">
                <a:solidFill>
                  <a:srgbClr val="7030A0"/>
                </a:solidFill>
              </a:rPr>
              <a:t> 运行起来测试一下，靠，果然不工作，调试</a:t>
            </a:r>
            <a:endParaRPr lang="en-US" altLang="zh-CN" dirty="0">
              <a:solidFill>
                <a:srgbClr val="7030A0"/>
              </a:solidFill>
            </a:endParaRPr>
          </a:p>
          <a:p>
            <a:r>
              <a:rPr lang="zh-CN" altLang="en-US" dirty="0">
                <a:solidFill>
                  <a:srgbClr val="7030A0"/>
                </a:solidFill>
              </a:rPr>
              <a:t> 调试好久终于工作了 转测试，</a:t>
            </a:r>
            <a:r>
              <a:rPr lang="en-US" altLang="zh-CN" dirty="0">
                <a:solidFill>
                  <a:srgbClr val="7030A0"/>
                </a:solidFill>
              </a:rPr>
              <a:t>QA </a:t>
            </a:r>
            <a:r>
              <a:rPr lang="zh-CN" altLang="en-US" dirty="0">
                <a:solidFill>
                  <a:srgbClr val="7030A0"/>
                </a:solidFill>
              </a:rPr>
              <a:t>测出 </a:t>
            </a:r>
            <a:r>
              <a:rPr lang="en-US" altLang="zh-CN" dirty="0">
                <a:solidFill>
                  <a:srgbClr val="7030A0"/>
                </a:solidFill>
              </a:rPr>
              <a:t>bug</a:t>
            </a:r>
            <a:r>
              <a:rPr lang="zh-CN" altLang="en-US" dirty="0">
                <a:solidFill>
                  <a:srgbClr val="7030A0"/>
                </a:solidFill>
              </a:rPr>
              <a:t>，</a:t>
            </a:r>
            <a:r>
              <a:rPr lang="en-US" altLang="zh-CN" dirty="0">
                <a:solidFill>
                  <a:srgbClr val="7030A0"/>
                </a:solidFill>
              </a:rPr>
              <a:t>debug</a:t>
            </a:r>
            <a:r>
              <a:rPr lang="zh-CN" altLang="en-US" dirty="0">
                <a:solidFill>
                  <a:srgbClr val="7030A0"/>
                </a:solidFill>
              </a:rPr>
              <a:t>， 打补丁</a:t>
            </a:r>
            <a:endParaRPr lang="en-US" altLang="zh-CN" dirty="0">
              <a:solidFill>
                <a:srgbClr val="7030A0"/>
              </a:solidFill>
            </a:endParaRPr>
          </a:p>
          <a:p>
            <a:r>
              <a:rPr lang="zh-CN" altLang="en-US" dirty="0">
                <a:solidFill>
                  <a:srgbClr val="7030A0"/>
                </a:solidFill>
              </a:rPr>
              <a:t> 终于，代码可以工作了 一看代码烂的像坨屎，不敢动，动了还得手工测试，还得让 </a:t>
            </a:r>
            <a:r>
              <a:rPr lang="en-US" altLang="zh-CN" dirty="0">
                <a:solidFill>
                  <a:srgbClr val="7030A0"/>
                </a:solidFill>
              </a:rPr>
              <a:t>QA </a:t>
            </a:r>
            <a:r>
              <a:rPr lang="zh-CN" altLang="en-US" dirty="0">
                <a:solidFill>
                  <a:srgbClr val="7030A0"/>
                </a:solidFill>
              </a:rPr>
              <a:t>测试，还得加班</a:t>
            </a:r>
            <a:r>
              <a:rPr lang="en-US" altLang="zh-CN" dirty="0">
                <a:solidFill>
                  <a:srgbClr val="7030A0"/>
                </a:solidFill>
              </a:rPr>
              <a:t>...</a:t>
            </a:r>
          </a:p>
          <a:p>
            <a:endParaRPr kumimoji="1" lang="zh-CN" altLang="en-US" dirty="0"/>
          </a:p>
        </p:txBody>
      </p:sp>
      <p:sp>
        <p:nvSpPr>
          <p:cNvPr id="5" name="内容占位符 3">
            <a:extLst>
              <a:ext uri="{FF2B5EF4-FFF2-40B4-BE49-F238E27FC236}">
                <a16:creationId xmlns:a16="http://schemas.microsoft.com/office/drawing/2014/main" id="{4618B457-8366-8A47-931F-320D7E09560E}"/>
              </a:ext>
            </a:extLst>
          </p:cNvPr>
          <p:cNvSpPr txBox="1">
            <a:spLocks/>
          </p:cNvSpPr>
          <p:nvPr/>
        </p:nvSpPr>
        <p:spPr>
          <a:xfrm>
            <a:off x="6096000" y="1476703"/>
            <a:ext cx="5218496" cy="5204723"/>
          </a:xfrm>
          <a:prstGeom prst="rect">
            <a:avLst/>
          </a:prstGeom>
          <a:ln>
            <a:solidFill>
              <a:srgbClr val="006400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257168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339"/>
              </a:spcAft>
              <a:buClr>
                <a:srgbClr val="006400"/>
              </a:buClr>
              <a:buSzPct val="80000"/>
              <a:buFont typeface="Wingdings" panose="05000000000000000000" pitchFamily="2" charset="2"/>
              <a:buChar char="Ø"/>
              <a:defRPr lang="zh-CN" altLang="en-US" sz="2200" kern="1200" baseline="0" dirty="0" smtClean="0">
                <a:solidFill>
                  <a:srgbClr val="006400"/>
                </a:solidFill>
                <a:latin typeface="+mj-ea"/>
                <a:ea typeface="+mj-ea"/>
                <a:cs typeface="Arial"/>
              </a:defRPr>
            </a:lvl1pPr>
            <a:lvl2pPr marL="685800" indent="-228600" algn="l" defTabSz="25716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339"/>
              </a:spcAft>
              <a:buClr>
                <a:srgbClr val="006400"/>
              </a:buClr>
              <a:buSzPct val="80000"/>
              <a:buFont typeface="Arial" panose="020B0604020202020204" pitchFamily="34" charset="0"/>
              <a:buChar char="•"/>
              <a:defRPr lang="zh-CN" alt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1143000" indent="-228600" algn="l" defTabSz="25716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339"/>
              </a:spcAft>
              <a:buClr>
                <a:srgbClr val="5ED9FF"/>
              </a:buClr>
              <a:buSzPct val="80000"/>
              <a:buFont typeface="Arial" panose="020B0604020202020204" pitchFamily="34" charset="0"/>
              <a:buChar char="•"/>
              <a:defRPr lang="zh-CN" alt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6400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6400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6400"/>
              </a:buClr>
              <a:buFont typeface="Arial" panose="020B0604020202020204" pitchFamily="34" charset="0"/>
              <a:buChar char="•"/>
              <a:defRPr sz="1800" kern="1200">
                <a:solidFill>
                  <a:srgbClr val="006400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先分解任务，分离关注点（后面有演示）</a:t>
            </a:r>
            <a:endParaRPr lang="en-US" altLang="zh-CN" dirty="0"/>
          </a:p>
          <a:p>
            <a:r>
              <a:rPr lang="zh-CN" altLang="en-US" dirty="0"/>
              <a:t> 列 </a:t>
            </a:r>
            <a:r>
              <a:rPr lang="en-US" altLang="zh-CN" dirty="0"/>
              <a:t>Example</a:t>
            </a:r>
            <a:r>
              <a:rPr lang="zh-CN" altLang="en-US" dirty="0"/>
              <a:t>，用实例化需求，澄清需求细节</a:t>
            </a:r>
            <a:endParaRPr lang="en-US" altLang="zh-CN" dirty="0"/>
          </a:p>
          <a:p>
            <a:r>
              <a:rPr lang="zh-CN" altLang="en-US" dirty="0"/>
              <a:t> 写测试，只关注需求，程序的输入输出，不关心中间过程</a:t>
            </a:r>
            <a:endParaRPr lang="en-US" altLang="zh-CN" dirty="0"/>
          </a:p>
          <a:p>
            <a:r>
              <a:rPr lang="zh-CN" altLang="en-US" dirty="0"/>
              <a:t> 写实现，不考虑别的需求，用最简单的方式满足当前这个小需求即可</a:t>
            </a:r>
            <a:endParaRPr lang="en-US" altLang="zh-CN" dirty="0"/>
          </a:p>
          <a:p>
            <a:r>
              <a:rPr lang="zh-CN" altLang="en-US" dirty="0"/>
              <a:t> 重构，用手法消除代码里的坏味道 写完，手动测试一下，基本没什么问题，有问题补个用例，修复</a:t>
            </a:r>
            <a:endParaRPr lang="en-US" altLang="zh-CN" dirty="0"/>
          </a:p>
          <a:p>
            <a:r>
              <a:rPr lang="zh-CN" altLang="en-US" dirty="0"/>
              <a:t> 转测试，小问题，补用例，修复</a:t>
            </a:r>
            <a:endParaRPr lang="en-US" altLang="zh-CN" dirty="0"/>
          </a:p>
          <a:p>
            <a:r>
              <a:rPr lang="zh-CN" altLang="en-US" dirty="0"/>
              <a:t> 代码整洁且用例齐全，信心满满地提交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79555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培训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锈迹纹理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7000"/>
                <a:shade val="65000"/>
              </a:schemeClr>
              <a:schemeClr val="phClr">
                <a:tint val="10000"/>
                <a:satMod val="130000"/>
              </a:schemeClr>
            </a:duotone>
          </a:blip>
          <a:tile tx="0" ty="0" sx="60000" sy="59000" flip="none" algn="b"/>
        </a:blip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15000"/>
              </a:schemeClr>
              <a:schemeClr val="phClr">
                <a:tint val="34000"/>
              </a:schemeClr>
            </a:duotone>
          </a:blip>
          <a:tile tx="0" ty="0" sx="60000" sy="59000" flip="none" algn="b"/>
        </a:blipFill>
      </a:fillStyleLst>
      <a:lnStyleLst>
        <a:ln w="6350" cap="flat" cmpd="sng" algn="ctr">
          <a:solidFill>
            <a:schemeClr val="phClr">
              <a:tint val="7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02392753-3B29-5346-BBB9-4DE7A60D85D7}" vid="{4F508C7F-B725-8E41-8FD5-C75F24E6B5F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培训主题​​</Template>
  <TotalTime>88</TotalTime>
  <Words>751</Words>
  <Application>Microsoft Macintosh PowerPoint</Application>
  <PresentationFormat>宽屏</PresentationFormat>
  <Paragraphs>105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1" baseType="lpstr">
      <vt:lpstr>等线</vt:lpstr>
      <vt:lpstr>微软雅黑</vt:lpstr>
      <vt:lpstr>Arial</vt:lpstr>
      <vt:lpstr>Wingdings</vt:lpstr>
      <vt:lpstr>培训主题​​</vt:lpstr>
      <vt:lpstr>TDD 训练营</vt:lpstr>
      <vt:lpstr>PowerPoint 演示文稿</vt:lpstr>
      <vt:lpstr>Content</vt:lpstr>
      <vt:lpstr>2. What is TDD</vt:lpstr>
      <vt:lpstr>什么是 TDD</vt:lpstr>
      <vt:lpstr>什么是 TDD</vt:lpstr>
      <vt:lpstr>2. Why TDD</vt:lpstr>
      <vt:lpstr>2. Why TDD</vt:lpstr>
      <vt:lpstr>2. Why TDD</vt:lpstr>
      <vt:lpstr>2. Why TDD</vt:lpstr>
      <vt:lpstr>3. How to TDD</vt:lpstr>
      <vt:lpstr>3. How to TDD</vt:lpstr>
      <vt:lpstr>3. How to TDD</vt:lpstr>
      <vt:lpstr>3. How to TDD</vt:lpstr>
      <vt:lpstr>3. How to TDD</vt:lpstr>
      <vt:lpstr>3. How to TDD</vt:lpstr>
      <vt:lpstr>4. Demo + Practice</vt:lpstr>
      <vt:lpstr>4. Demo+Pratice</vt:lpstr>
      <vt:lpstr>4. Demo+Pratice</vt:lpstr>
      <vt:lpstr>4. Demo+Pratice</vt:lpstr>
      <vt:lpstr>5. Resources</vt:lpstr>
      <vt:lpstr>5. Resources</vt:lpstr>
      <vt:lpstr>5. Resources</vt:lpstr>
      <vt:lpstr>6. Q&amp;A</vt:lpstr>
      <vt:lpstr>6. Summary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TDD 训练营</dc:title>
  <dc:creator>Gu zhongren</dc:creator>
  <cp:lastModifiedBy>Gu zhongren</cp:lastModifiedBy>
  <cp:revision>26</cp:revision>
  <dcterms:created xsi:type="dcterms:W3CDTF">2019-04-30T11:52:44Z</dcterms:created>
  <dcterms:modified xsi:type="dcterms:W3CDTF">2019-05-01T02:54:24Z</dcterms:modified>
</cp:coreProperties>
</file>

<file path=docProps/thumbnail.jpeg>
</file>